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12" y="-3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442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10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133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143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30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47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66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535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885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777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91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4B4A3-1043-294C-8801-5A3DE20A3FC3}" type="datetimeFigureOut">
              <a:rPr lang="en-US" smtClean="0"/>
              <a:t>5/1/14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240F5C-202B-BC43-AC79-74CBBB07A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715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73503"/>
            <a:ext cx="7772400" cy="1470025"/>
          </a:xfrm>
        </p:spPr>
        <p:txBody>
          <a:bodyPr/>
          <a:lstStyle/>
          <a:p>
            <a:r>
              <a:rPr lang="en-US" dirty="0" smtClean="0"/>
              <a:t>Use Imaging to Detect and Count Stainless Steel Flatware in a Tray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5541"/>
            <a:ext cx="6400800" cy="165861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Project for CS 585</a:t>
            </a:r>
            <a:endParaRPr lang="en-US" dirty="0" smtClean="0"/>
          </a:p>
          <a:p>
            <a:r>
              <a:rPr lang="en-US" dirty="0" smtClean="0"/>
              <a:t>Imaging and Video Computing</a:t>
            </a:r>
          </a:p>
          <a:p>
            <a:endParaRPr lang="en-US" dirty="0" smtClean="0"/>
          </a:p>
          <a:p>
            <a:r>
              <a:rPr lang="en-US" dirty="0" smtClean="0"/>
              <a:t>Don Johnson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7508" y="4574160"/>
            <a:ext cx="1802444" cy="197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983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Approach: What Worked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1. Change from RGB to </a:t>
            </a:r>
            <a:r>
              <a:rPr lang="en-US" dirty="0" err="1" smtClean="0"/>
              <a:t>YCrCb</a:t>
            </a:r>
            <a:r>
              <a:rPr lang="en-US" dirty="0" smtClean="0"/>
              <a:t> color space because the value of the green pixel always resides between the two other bands and usually close to the blue.</a:t>
            </a:r>
          </a:p>
          <a:p>
            <a:pPr marL="0" indent="0">
              <a:buNone/>
            </a:pPr>
            <a:r>
              <a:rPr lang="en-US" dirty="0" smtClean="0"/>
              <a:t>2. Use k-means clustering to create super-pixels, background vs. object</a:t>
            </a:r>
          </a:p>
          <a:p>
            <a:pPr marL="0" indent="0">
              <a:buNone/>
            </a:pPr>
            <a:r>
              <a:rPr lang="en-US" dirty="0" smtClean="0"/>
              <a:t>3. During calibration, Save the k-mean centers, color palette and background pixel class values to be used on subsequent images. The user determines which pixels are background.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186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Approach: What Worked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677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5. Run flood fill algorithm to identify and enumerate objects</a:t>
            </a:r>
          </a:p>
          <a:p>
            <a:pPr marL="0" indent="0">
              <a:buNone/>
            </a:pPr>
            <a:r>
              <a:rPr lang="en-US" dirty="0" smtClean="0"/>
              <a:t>6. Calculate Hu Invariants, Area and Contour length</a:t>
            </a:r>
          </a:p>
          <a:p>
            <a:pPr marL="0" indent="0">
              <a:buNone/>
            </a:pPr>
            <a:r>
              <a:rPr lang="en-US" dirty="0" smtClean="0"/>
              <a:t>7. Classify object using table of known objects with their saved Hu Invariants and compactness values</a:t>
            </a:r>
          </a:p>
          <a:p>
            <a:pPr marL="0" indent="0">
              <a:buNone/>
            </a:pPr>
            <a:r>
              <a:rPr lang="en-US" dirty="0" smtClean="0"/>
              <a:t>8. Count the classified objects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217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495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Motivation and Definition of Success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9595"/>
            <a:ext cx="8134434" cy="32977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Potential Industrial Applications</a:t>
            </a:r>
          </a:p>
          <a:p>
            <a:r>
              <a:rPr lang="en-US" dirty="0"/>
              <a:t>U</a:t>
            </a:r>
            <a:r>
              <a:rPr lang="en-US" dirty="0" smtClean="0"/>
              <a:t>sed a modified version of </a:t>
            </a:r>
            <a:r>
              <a:rPr lang="en-US" dirty="0" err="1" smtClean="0"/>
              <a:t>Zdenek</a:t>
            </a:r>
            <a:r>
              <a:rPr lang="en-US" dirty="0" smtClean="0"/>
              <a:t> </a:t>
            </a:r>
            <a:r>
              <a:rPr lang="en-US" dirty="0" err="1" smtClean="0"/>
              <a:t>Kalal’s</a:t>
            </a:r>
            <a:r>
              <a:rPr lang="en-US" dirty="0" smtClean="0"/>
              <a:t> </a:t>
            </a:r>
            <a:r>
              <a:rPr lang="en-US" dirty="0" err="1" smtClean="0"/>
              <a:t>OpenTLD</a:t>
            </a:r>
            <a:r>
              <a:rPr lang="en-US" dirty="0" smtClean="0"/>
              <a:t> system, which failed to count simple items</a:t>
            </a:r>
          </a:p>
          <a:p>
            <a:r>
              <a:rPr lang="en-US" dirty="0" smtClean="0"/>
              <a:t>Would like to create a system that counts metallic items sitting in a tray with the same accuracy that could be achieved by a human</a:t>
            </a:r>
          </a:p>
          <a:p>
            <a:r>
              <a:rPr lang="en-US" dirty="0" smtClean="0"/>
              <a:t>The process of counting the metallic objects should involve minimal human intervention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248" y="4489832"/>
            <a:ext cx="3895716" cy="21913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34" y="4313004"/>
            <a:ext cx="2941824" cy="236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17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Data: Source and Attributes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Created homemade rig to hold the camera a fixed distance from a stainless steel tray covered with a surgical </a:t>
            </a:r>
            <a:r>
              <a:rPr lang="en-US" dirty="0" err="1" smtClean="0"/>
              <a:t>huck</a:t>
            </a:r>
            <a:r>
              <a:rPr lang="en-US" dirty="0" smtClean="0"/>
              <a:t> towel and containing stainless steel flatware</a:t>
            </a:r>
          </a:p>
          <a:p>
            <a:r>
              <a:rPr lang="en-US" dirty="0" smtClean="0"/>
              <a:t>Used by both high-intensity halogen and daylight for illumination</a:t>
            </a:r>
          </a:p>
          <a:p>
            <a:r>
              <a:rPr lang="en-US" dirty="0" smtClean="0"/>
              <a:t>RGB images were taken with a Sony Alpha SLR camera, downsized from the original </a:t>
            </a:r>
            <a:r>
              <a:rPr lang="en-US" dirty="0"/>
              <a:t>3872 x </a:t>
            </a:r>
            <a:r>
              <a:rPr lang="en-US" dirty="0" smtClean="0"/>
              <a:t>2592 resolution  by a factor of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192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1946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Image Acquisition Rig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30" y="1049593"/>
            <a:ext cx="3889817" cy="51864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357" y="1049593"/>
            <a:ext cx="3593675" cy="26952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5239" y="4278568"/>
            <a:ext cx="3649793" cy="181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050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Acquisition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Image were taken under simulated industrial lighting, and under natural daylight</a:t>
            </a:r>
          </a:p>
          <a:p>
            <a:r>
              <a:rPr lang="en-US" dirty="0" smtClean="0"/>
              <a:t>They taken both with and without a polarizing filter in front of the camera lens</a:t>
            </a:r>
          </a:p>
          <a:p>
            <a:r>
              <a:rPr lang="en-US" dirty="0" smtClean="0"/>
              <a:t>Reflections were a problem, both from objects themselves and from the tray reflecting light through the porous towel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505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453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Sample Images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06397"/>
            <a:ext cx="4133834" cy="27672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440" y="1006397"/>
            <a:ext cx="4133834" cy="27672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983572"/>
            <a:ext cx="4056081" cy="27152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5440" y="3983572"/>
            <a:ext cx="3965369" cy="265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593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95242"/>
          </a:xfrm>
        </p:spPr>
        <p:txBody>
          <a:bodyPr/>
          <a:lstStyle/>
          <a:p>
            <a:r>
              <a:rPr lang="en-US" dirty="0" smtClean="0"/>
              <a:t>Prior Knowledge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Only had experience working with thermal images and satellite multi-spectral images. Knew nothing about object detection, recognition or tracking</a:t>
            </a:r>
          </a:p>
          <a:p>
            <a:r>
              <a:rPr lang="en-US" dirty="0" smtClean="0"/>
              <a:t>Didn’t realize that </a:t>
            </a:r>
            <a:r>
              <a:rPr lang="en-US" dirty="0" err="1" smtClean="0"/>
              <a:t>OpenTLD</a:t>
            </a:r>
            <a:r>
              <a:rPr lang="en-US" dirty="0" smtClean="0"/>
              <a:t> wasn’t detecting objects correctly because it was a patch-based detection system and what I needed to being a shape-based detection system (morphological).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596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 For This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 would not be too difficult because the objects had simple shapes and I could control camera pose and lighting</a:t>
            </a:r>
          </a:p>
          <a:p>
            <a:r>
              <a:rPr lang="en-US" dirty="0" smtClean="0"/>
              <a:t>Project would not involve object tracking. The object inventories were snapshots in time; objects just needed to be detected and classified</a:t>
            </a:r>
          </a:p>
          <a:p>
            <a:r>
              <a:rPr lang="en-US" dirty="0" smtClean="0"/>
              <a:t>Underestimated the difficulty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317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Technical Approach: What Didn’t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Started with Canny edge detection. The reflections in the flatware created artificial edges. There were also gaps that couldn’t be closed with simple dilation</a:t>
            </a:r>
          </a:p>
          <a:p>
            <a:r>
              <a:rPr lang="en-US" dirty="0" smtClean="0"/>
              <a:t>Canned segmentation, like Fiji’s level-set, active contours plugin. Either flowed over object edges or got stuck at suboptimal background boundaries</a:t>
            </a:r>
          </a:p>
          <a:p>
            <a:r>
              <a:rPr lang="en-US" dirty="0" smtClean="0"/>
              <a:t>Harris-Stephens corner detection either detected false corners, or missed significant corners like the ends of the tines on the forks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461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</TotalTime>
  <Words>525</Words>
  <Application>Microsoft Macintosh PowerPoint</Application>
  <PresentationFormat>On-screen Show (4:3)</PresentationFormat>
  <Paragraphs>40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Use Imaging to Detect and Count Stainless Steel Flatware in a Tray</vt:lpstr>
      <vt:lpstr>Motivation and Definition of Success</vt:lpstr>
      <vt:lpstr>Data: Source and Attributes</vt:lpstr>
      <vt:lpstr>Image Acquisition Rig</vt:lpstr>
      <vt:lpstr>Data Acquisition</vt:lpstr>
      <vt:lpstr>Sample Images</vt:lpstr>
      <vt:lpstr>Prior Knowledge</vt:lpstr>
      <vt:lpstr>Assumptions For This Project</vt:lpstr>
      <vt:lpstr>Technical Approach: What Didn’t Work</vt:lpstr>
      <vt:lpstr>Technical Approach: What Worked</vt:lpstr>
      <vt:lpstr>Technical Approach: What Worked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</dc:title>
  <dc:creator>Donald Johnson</dc:creator>
  <cp:lastModifiedBy>Donald Johnson</cp:lastModifiedBy>
  <cp:revision>15</cp:revision>
  <dcterms:created xsi:type="dcterms:W3CDTF">2014-04-28T18:21:57Z</dcterms:created>
  <dcterms:modified xsi:type="dcterms:W3CDTF">2014-05-01T10:10:27Z</dcterms:modified>
</cp:coreProperties>
</file>

<file path=docProps/thumbnail.jpeg>
</file>